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3"/>
  </p:notesMasterIdLst>
  <p:sldIdLst>
    <p:sldId id="256" r:id="rId2"/>
    <p:sldId id="735" r:id="rId3"/>
    <p:sldId id="715" r:id="rId4"/>
    <p:sldId id="716" r:id="rId5"/>
    <p:sldId id="717" r:id="rId6"/>
    <p:sldId id="718" r:id="rId7"/>
    <p:sldId id="719" r:id="rId8"/>
    <p:sldId id="722" r:id="rId9"/>
    <p:sldId id="720" r:id="rId10"/>
    <p:sldId id="721" r:id="rId11"/>
    <p:sldId id="724" r:id="rId12"/>
    <p:sldId id="727" r:id="rId13"/>
    <p:sldId id="726" r:id="rId14"/>
    <p:sldId id="728" r:id="rId15"/>
    <p:sldId id="729" r:id="rId16"/>
    <p:sldId id="730" r:id="rId17"/>
    <p:sldId id="731" r:id="rId18"/>
    <p:sldId id="733" r:id="rId19"/>
    <p:sldId id="732" r:id="rId20"/>
    <p:sldId id="734" r:id="rId21"/>
    <p:sldId id="72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/>
    <p:restoredTop sz="79282"/>
  </p:normalViewPr>
  <p:slideViewPr>
    <p:cSldViewPr snapToObjects="1">
      <p:cViewPr varScale="1">
        <p:scale>
          <a:sx n="89" d="100"/>
          <a:sy n="89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8T18:21:28.678" v="0" actId="7634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3EA89DB7-B3F3-F141-BA2E-8FDAB039AE58}"/>
    <pc:docChg chg="custSel modSld">
      <pc:chgData name="Tom Ristenpart" userId="44426604_tp_dropbox" providerId="OAuth2" clId="{3EA89DB7-B3F3-F141-BA2E-8FDAB039AE58}" dt="2019-04-10T19:13:39.262" v="0" actId="763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8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eps = Adv(A)</a:t>
            </a:r>
          </a:p>
          <a:p>
            <a:r>
              <a:rPr lang="en-US" sz="1200" dirty="0"/>
              <a:t>Adv(B) = </a:t>
            </a:r>
            <a:r>
              <a:rPr lang="en-US" sz="1200" dirty="0" err="1"/>
              <a:t>Pr</a:t>
            </a:r>
            <a:r>
              <a:rPr lang="en-US" sz="1200" dirty="0"/>
              <a:t>[f(</a:t>
            </a:r>
            <a:r>
              <a:rPr lang="en-US" sz="1200" dirty="0" err="1"/>
              <a:t>calX,c</a:t>
            </a:r>
            <a:r>
              <a:rPr lang="en-US" sz="1200" dirty="0"/>
              <a:t>*) = 1 ^ f(</a:t>
            </a:r>
            <a:r>
              <a:rPr lang="en-US" sz="1200" dirty="0" err="1"/>
              <a:t>calX,c</a:t>
            </a:r>
            <a:r>
              <a:rPr lang="en-US" sz="1200" dirty="0"/>
              <a:t>**) = 1 ^ c* != c**] &gt;= eps^2 – eps/|G|</a:t>
            </a:r>
          </a:p>
          <a:p>
            <a:r>
              <a:rPr lang="en-US" sz="1200" dirty="0"/>
              <a:t>=&gt; </a:t>
            </a:r>
          </a:p>
          <a:p>
            <a:r>
              <a:rPr lang="en-US" sz="1200" dirty="0"/>
              <a:t>Adv(B) &gt;= eps^2 - eps/|G|   &gt;= (eps – 1/|G|)^2   (assuming eps &gt;= 1/|G|)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5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19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5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7908-4BB0-114F-9855-ACFCA240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 security under passive attack</a:t>
            </a:r>
          </a:p>
        </p:txBody>
      </p:sp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B17701C4-C4B1-CF4B-AF26-4DF8F538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9347" y="1840413"/>
            <a:ext cx="533400" cy="105537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7189B-3555-A344-9878-10061D9F9692}"/>
              </a:ext>
            </a:extLst>
          </p:cNvPr>
          <p:cNvSpPr txBox="1"/>
          <p:nvPr/>
        </p:nvSpPr>
        <p:spPr>
          <a:xfrm>
            <a:off x="616089" y="2711029"/>
            <a:ext cx="1830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Prover given </a:t>
            </a:r>
            <a:r>
              <a:rPr lang="en-US" dirty="0" err="1"/>
              <a:t>pk</a:t>
            </a:r>
            <a:endParaRPr lang="en-US" dirty="0"/>
          </a:p>
          <a:p>
            <a:r>
              <a:rPr lang="en-US" dirty="0"/>
              <a:t>And transcripts of </a:t>
            </a:r>
            <a:r>
              <a:rPr lang="en-US" dirty="0" err="1"/>
              <a:t>q</a:t>
            </a:r>
            <a:r>
              <a:rPr lang="en-US" baseline="-25000" dirty="0" err="1"/>
              <a:t>id</a:t>
            </a:r>
            <a:r>
              <a:rPr lang="en-US" dirty="0"/>
              <a:t> honest executions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F796A-ACDD-EA49-A1DA-D582892703F6}"/>
              </a:ext>
            </a:extLst>
          </p:cNvPr>
          <p:cNvSpPr txBox="1"/>
          <p:nvPr/>
        </p:nvSpPr>
        <p:spPr>
          <a:xfrm>
            <a:off x="5679811" y="2619705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F7B4F7-7CE6-8B47-83D7-F6E3F4E2FAC6}"/>
              </a:ext>
            </a:extLst>
          </p:cNvPr>
          <p:cNvCxnSpPr/>
          <p:nvPr/>
        </p:nvCxnSpPr>
        <p:spPr>
          <a:xfrm>
            <a:off x="2530223" y="2265019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4BED9C-521C-134A-8385-72759FA69EEF}"/>
              </a:ext>
            </a:extLst>
          </p:cNvPr>
          <p:cNvSpPr txBox="1"/>
          <p:nvPr/>
        </p:nvSpPr>
        <p:spPr>
          <a:xfrm>
            <a:off x="3511878" y="1826927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42A6B-B9E9-7240-AF66-B0E8091A90C6}"/>
              </a:ext>
            </a:extLst>
          </p:cNvPr>
          <p:cNvSpPr txBox="1"/>
          <p:nvPr/>
        </p:nvSpPr>
        <p:spPr>
          <a:xfrm>
            <a:off x="3527107" y="2436527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c*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DC686-F86E-D947-8896-C0B8D06CCD70}"/>
              </a:ext>
            </a:extLst>
          </p:cNvPr>
          <p:cNvCxnSpPr/>
          <p:nvPr/>
        </p:nvCxnSpPr>
        <p:spPr>
          <a:xfrm flipH="1">
            <a:off x="2514600" y="2817505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8002AA-8B48-8E48-B2E4-E2C580E305E1}"/>
              </a:ext>
            </a:extLst>
          </p:cNvPr>
          <p:cNvCxnSpPr/>
          <p:nvPr/>
        </p:nvCxnSpPr>
        <p:spPr>
          <a:xfrm>
            <a:off x="2530223" y="3503329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B01187D-0051-254F-946F-309F316D5A51}"/>
              </a:ext>
            </a:extLst>
          </p:cNvPr>
          <p:cNvSpPr txBox="1"/>
          <p:nvPr/>
        </p:nvSpPr>
        <p:spPr>
          <a:xfrm>
            <a:off x="3548504" y="3065237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z*</a:t>
            </a:r>
          </a:p>
        </p:txBody>
      </p:sp>
      <p:pic>
        <p:nvPicPr>
          <p:cNvPr id="20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5AEF22DD-02EA-4646-9C84-938DAC4CA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142" y="1474379"/>
            <a:ext cx="1260475" cy="1145326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8E3218-0614-2E4E-BB59-9CBBF002E826}"/>
              </a:ext>
            </a:extLst>
          </p:cNvPr>
          <p:cNvSpPr txBox="1"/>
          <p:nvPr/>
        </p:nvSpPr>
        <p:spPr>
          <a:xfrm>
            <a:off x="4953000" y="3300721"/>
            <a:ext cx="2123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 &lt;- </a:t>
            </a:r>
            <a:r>
              <a:rPr lang="en-US" sz="2000" i="1" dirty="0" err="1"/>
              <a:t>V</a:t>
            </a:r>
            <a:r>
              <a:rPr lang="en-US" sz="2000" dirty="0" err="1"/>
              <a:t>.ver</a:t>
            </a:r>
            <a:r>
              <a:rPr lang="en-US" sz="2000" dirty="0"/>
              <a:t>(</a:t>
            </a:r>
            <a:r>
              <a:rPr lang="en-US" sz="2000" dirty="0" err="1"/>
              <a:t>pk,R,c,z</a:t>
            </a:r>
            <a:r>
              <a:rPr lang="en-US" sz="20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C54BB7-6580-9F4C-A307-36AE61079B50}"/>
              </a:ext>
            </a:extLst>
          </p:cNvPr>
          <p:cNvSpPr txBox="1"/>
          <p:nvPr/>
        </p:nvSpPr>
        <p:spPr>
          <a:xfrm>
            <a:off x="5068895" y="3886200"/>
            <a:ext cx="1712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</a:t>
            </a:r>
            <a:r>
              <a:rPr lang="en-US" sz="2400" dirty="0" err="1"/>
              <a:t>Schnorr</a:t>
            </a:r>
            <a:r>
              <a:rPr lang="en-US" sz="2400" dirty="0"/>
              <a:t>:</a:t>
            </a:r>
          </a:p>
          <a:p>
            <a:r>
              <a:rPr lang="en-US" sz="2400" dirty="0"/>
              <a:t>   R*</a:t>
            </a:r>
            <a:r>
              <a:rPr lang="en-US" sz="2400" dirty="0" err="1"/>
              <a:t>X</a:t>
            </a:r>
            <a:r>
              <a:rPr lang="en-US" sz="2400" baseline="30000" dirty="0" err="1"/>
              <a:t>c</a:t>
            </a:r>
            <a:r>
              <a:rPr lang="en-US" sz="2400" baseline="30000" dirty="0"/>
              <a:t>*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*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BD20-B0E0-444E-8E79-D1BF933A6821}"/>
              </a:ext>
            </a:extLst>
          </p:cNvPr>
          <p:cNvSpPr txBox="1"/>
          <p:nvPr/>
        </p:nvSpPr>
        <p:spPr>
          <a:xfrm>
            <a:off x="457200" y="4876800"/>
            <a:ext cx="6466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Intuition for security: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Can simulate R</a:t>
            </a:r>
            <a:r>
              <a:rPr lang="en-US" sz="2000" baseline="-25000" dirty="0"/>
              <a:t>i</a:t>
            </a:r>
            <a:r>
              <a:rPr lang="en-US" sz="2000" dirty="0"/>
              <a:t> , c</a:t>
            </a:r>
            <a:r>
              <a:rPr lang="en-US" sz="2000" baseline="-25000" dirty="0"/>
              <a:t>i</a:t>
            </a:r>
            <a:r>
              <a:rPr lang="en-US" sz="2000" dirty="0"/>
              <a:t> ,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dirty="0"/>
              <a:t> because </a:t>
            </a:r>
            <a:r>
              <a:rPr lang="en-US" sz="2000" dirty="0" err="1"/>
              <a:t>Schnorr</a:t>
            </a:r>
            <a:r>
              <a:rPr lang="en-US" sz="2000" dirty="0"/>
              <a:t> is zero-knowledge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 DL-adversary </a:t>
            </a:r>
            <a:r>
              <a:rPr lang="en-US" sz="2000" i="1" dirty="0"/>
              <a:t>B </a:t>
            </a:r>
            <a:r>
              <a:rPr lang="en-US" sz="2000" dirty="0"/>
              <a:t>that runs </a:t>
            </a:r>
            <a:r>
              <a:rPr lang="en-US" sz="2000" i="1" dirty="0"/>
              <a:t>A</a:t>
            </a:r>
            <a:r>
              <a:rPr lang="en-US" sz="2000" dirty="0"/>
              <a:t> twice to get two transcripts that allow extracting </a:t>
            </a:r>
            <a:r>
              <a:rPr lang="en-US" sz="2000" dirty="0" err="1"/>
              <a:t>sk</a:t>
            </a:r>
            <a:r>
              <a:rPr lang="en-US" sz="2000" dirty="0"/>
              <a:t> = 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C58463-0836-0F41-A2D8-7F4BD60E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6156309"/>
            <a:ext cx="4470400" cy="3576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A572A3-0376-C748-956E-5E1FCDF51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1282700"/>
            <a:ext cx="49403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7908-4BB0-114F-9855-ACFCA240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Schnorr</a:t>
            </a:r>
            <a:r>
              <a:rPr lang="en-US" b="1" dirty="0"/>
              <a:t> is honest-verifier zero-knowledge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C54BB7-6580-9F4C-A307-36AE61079B50}"/>
              </a:ext>
            </a:extLst>
          </p:cNvPr>
          <p:cNvSpPr txBox="1"/>
          <p:nvPr/>
        </p:nvSpPr>
        <p:spPr>
          <a:xfrm>
            <a:off x="455023" y="1432206"/>
            <a:ext cx="6250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create believable transcripts without secret key?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6BD20-B0E0-444E-8E79-D1BF933A6821}"/>
              </a:ext>
            </a:extLst>
          </p:cNvPr>
          <p:cNvSpPr txBox="1"/>
          <p:nvPr/>
        </p:nvSpPr>
        <p:spPr>
          <a:xfrm>
            <a:off x="457200" y="4876800"/>
            <a:ext cx="6466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Intuition for security: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Can simulate R</a:t>
            </a:r>
            <a:r>
              <a:rPr lang="en-US" sz="2000" baseline="-25000" dirty="0"/>
              <a:t>i</a:t>
            </a:r>
            <a:r>
              <a:rPr lang="en-US" sz="2000" dirty="0"/>
              <a:t> , c</a:t>
            </a:r>
            <a:r>
              <a:rPr lang="en-US" sz="2000" baseline="-25000" dirty="0"/>
              <a:t>i</a:t>
            </a:r>
            <a:r>
              <a:rPr lang="en-US" sz="2000" dirty="0"/>
              <a:t> , </a:t>
            </a:r>
            <a:r>
              <a:rPr lang="en-US" sz="2000" dirty="0" err="1"/>
              <a:t>z</a:t>
            </a:r>
            <a:r>
              <a:rPr lang="en-US" sz="2000" baseline="-25000" dirty="0" err="1"/>
              <a:t>i</a:t>
            </a:r>
            <a:r>
              <a:rPr lang="en-US" sz="2000" dirty="0"/>
              <a:t> because </a:t>
            </a:r>
            <a:r>
              <a:rPr lang="en-US" sz="2000" dirty="0" err="1"/>
              <a:t>Schnorr</a:t>
            </a:r>
            <a:r>
              <a:rPr lang="en-US" sz="2000" dirty="0"/>
              <a:t> is zero-knowledge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Build DL-adversary </a:t>
            </a:r>
            <a:r>
              <a:rPr lang="en-US" sz="2000" i="1" dirty="0"/>
              <a:t>B </a:t>
            </a:r>
            <a:r>
              <a:rPr lang="en-US" sz="2000" dirty="0"/>
              <a:t>that runs </a:t>
            </a:r>
            <a:r>
              <a:rPr lang="en-US" sz="2000" i="1" dirty="0"/>
              <a:t>A</a:t>
            </a:r>
            <a:r>
              <a:rPr lang="en-US" sz="2000" dirty="0"/>
              <a:t> twice to get two transcripts that allow extracting </a:t>
            </a:r>
            <a:r>
              <a:rPr lang="en-US" sz="2000" dirty="0" err="1"/>
              <a:t>sk</a:t>
            </a:r>
            <a:r>
              <a:rPr lang="en-US" sz="2000" dirty="0"/>
              <a:t> =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FC4FF-406A-5D48-A8A5-6AD56A9094BA}"/>
              </a:ext>
            </a:extLst>
          </p:cNvPr>
          <p:cNvSpPr txBox="1"/>
          <p:nvPr/>
        </p:nvSpPr>
        <p:spPr>
          <a:xfrm>
            <a:off x="1219200" y="2450068"/>
            <a:ext cx="18232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Real transcript:</a:t>
            </a:r>
          </a:p>
          <a:p>
            <a:r>
              <a:rPr lang="en-US" sz="2000" dirty="0"/>
              <a:t>g</a:t>
            </a:r>
            <a:r>
              <a:rPr lang="en-US" sz="2000" baseline="30000" dirty="0"/>
              <a:t>r</a:t>
            </a:r>
            <a:r>
              <a:rPr lang="en-US" sz="2000" dirty="0"/>
              <a:t> </a:t>
            </a:r>
          </a:p>
          <a:p>
            <a:r>
              <a:rPr lang="en-US" sz="2000" dirty="0"/>
              <a:t>c </a:t>
            </a:r>
          </a:p>
          <a:p>
            <a:r>
              <a:rPr lang="en-US" sz="2000" dirty="0"/>
              <a:t>z = cx + 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5DEC5-7605-6443-B3DE-6554E2D68D2B}"/>
              </a:ext>
            </a:extLst>
          </p:cNvPr>
          <p:cNvSpPr txBox="1"/>
          <p:nvPr/>
        </p:nvSpPr>
        <p:spPr>
          <a:xfrm>
            <a:off x="4054159" y="2450068"/>
            <a:ext cx="1926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Faked transcript:</a:t>
            </a:r>
          </a:p>
          <a:p>
            <a:r>
              <a:rPr lang="en-US" sz="2000" dirty="0"/>
              <a:t>R = </a:t>
            </a:r>
            <a:r>
              <a:rPr lang="en-US" sz="2000" dirty="0" err="1"/>
              <a:t>g</a:t>
            </a:r>
            <a:r>
              <a:rPr lang="en-US" sz="2000" baseline="30000" dirty="0" err="1"/>
              <a:t>z</a:t>
            </a:r>
            <a:r>
              <a:rPr lang="en-US" sz="2000" dirty="0" err="1"/>
              <a:t>X</a:t>
            </a:r>
            <a:r>
              <a:rPr lang="en-US" sz="2000" baseline="30000" dirty="0"/>
              <a:t>-c</a:t>
            </a:r>
            <a:endParaRPr lang="en-US" sz="2000" dirty="0"/>
          </a:p>
          <a:p>
            <a:r>
              <a:rPr lang="en-US" sz="2000" dirty="0"/>
              <a:t>c</a:t>
            </a:r>
          </a:p>
          <a:p>
            <a:r>
              <a:rPr lang="en-US" sz="2000" dirty="0"/>
              <a:t>z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8236689-B090-3C49-BAB5-5C9046C8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6156309"/>
            <a:ext cx="4470400" cy="3576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8D0A978-C0CF-B142-9912-10C281EA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1282700"/>
            <a:ext cx="4940300" cy="435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FF0E8D-32D7-094E-ABD0-30941DC7B2EE}"/>
              </a:ext>
            </a:extLst>
          </p:cNvPr>
          <p:cNvSpPr txBox="1"/>
          <p:nvPr/>
        </p:nvSpPr>
        <p:spPr>
          <a:xfrm>
            <a:off x="943115" y="4125098"/>
            <a:ext cx="5152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other words: transcripts leak </a:t>
            </a:r>
            <a:r>
              <a:rPr lang="en-US" sz="2000" b="1" i="1" dirty="0"/>
              <a:t>nothing</a:t>
            </a:r>
            <a:r>
              <a:rPr lang="en-US" sz="2000" dirty="0"/>
              <a:t> about x</a:t>
            </a:r>
          </a:p>
        </p:txBody>
      </p:sp>
    </p:spTree>
    <p:extLst>
      <p:ext uri="{BB962C8B-B14F-4D97-AF65-F5344CB8AC3E}">
        <p14:creationId xmlns:p14="http://schemas.microsoft.com/office/powerpoint/2010/main" val="32379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27908-4BB0-114F-9855-ACFCA240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Rewinding trick</a:t>
            </a:r>
          </a:p>
        </p:txBody>
      </p:sp>
      <p:pic>
        <p:nvPicPr>
          <p:cNvPr id="27" name="Picture 26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D9D1CACD-F701-3F4B-8C2F-6C7F703C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9347" y="1280434"/>
            <a:ext cx="533400" cy="1055370"/>
          </a:xfrm>
          <a:prstGeom prst="rect">
            <a:avLst/>
          </a:prstGeom>
          <a:noFill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5C7EAA-0185-774E-8824-5AE634693F2C}"/>
              </a:ext>
            </a:extLst>
          </p:cNvPr>
          <p:cNvSpPr txBox="1"/>
          <p:nvPr/>
        </p:nvSpPr>
        <p:spPr>
          <a:xfrm>
            <a:off x="616089" y="2151050"/>
            <a:ext cx="183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Prover given </a:t>
            </a:r>
            <a:r>
              <a:rPr lang="en-US" dirty="0" err="1"/>
              <a:t>pk</a:t>
            </a:r>
            <a:endParaRPr lang="en-US" dirty="0"/>
          </a:p>
          <a:p>
            <a:r>
              <a:rPr lang="en-US" dirty="0"/>
              <a:t>and (faked) transcripts of </a:t>
            </a:r>
            <a:r>
              <a:rPr lang="en-US" dirty="0" err="1"/>
              <a:t>q</a:t>
            </a:r>
            <a:r>
              <a:rPr lang="en-US" baseline="-25000" dirty="0" err="1"/>
              <a:t>id</a:t>
            </a:r>
            <a:r>
              <a:rPr lang="en-US" dirty="0"/>
              <a:t> honest executions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96D7F-BE2F-3A4A-B666-1B7EE3EDA928}"/>
              </a:ext>
            </a:extLst>
          </p:cNvPr>
          <p:cNvSpPr txBox="1"/>
          <p:nvPr/>
        </p:nvSpPr>
        <p:spPr>
          <a:xfrm>
            <a:off x="5410200" y="2059726"/>
            <a:ext cx="1452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 adversary:</a:t>
            </a:r>
          </a:p>
          <a:p>
            <a:r>
              <a:rPr lang="en-US" dirty="0"/>
              <a:t>Given X, find</a:t>
            </a:r>
          </a:p>
          <a:p>
            <a:r>
              <a:rPr lang="en-US" dirty="0"/>
              <a:t>x </a:t>
            </a:r>
            <a:r>
              <a:rPr lang="en-US" dirty="0" err="1"/>
              <a:t>s.t.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=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85BD7B-2FB9-BE44-825C-4FD8B31E6F6F}"/>
              </a:ext>
            </a:extLst>
          </p:cNvPr>
          <p:cNvCxnSpPr/>
          <p:nvPr/>
        </p:nvCxnSpPr>
        <p:spPr>
          <a:xfrm>
            <a:off x="2530223" y="1705040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20912E-ABD9-2A4F-87F2-ADABD1B26E7C}"/>
              </a:ext>
            </a:extLst>
          </p:cNvPr>
          <p:cNvSpPr txBox="1"/>
          <p:nvPr/>
        </p:nvSpPr>
        <p:spPr>
          <a:xfrm>
            <a:off x="3511878" y="1266948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D20F3-12B1-0246-8F52-467458064C57}"/>
              </a:ext>
            </a:extLst>
          </p:cNvPr>
          <p:cNvSpPr txBox="1"/>
          <p:nvPr/>
        </p:nvSpPr>
        <p:spPr>
          <a:xfrm>
            <a:off x="3527107" y="1876548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c*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D0326F-6FFB-EE4C-BCD4-84BD074DB5E2}"/>
              </a:ext>
            </a:extLst>
          </p:cNvPr>
          <p:cNvCxnSpPr/>
          <p:nvPr/>
        </p:nvCxnSpPr>
        <p:spPr>
          <a:xfrm flipH="1">
            <a:off x="2514600" y="225752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811BC5-628F-1C4E-8F11-7D6AF5D25445}"/>
              </a:ext>
            </a:extLst>
          </p:cNvPr>
          <p:cNvCxnSpPr/>
          <p:nvPr/>
        </p:nvCxnSpPr>
        <p:spPr>
          <a:xfrm>
            <a:off x="2530223" y="2943350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64B24E-5834-AA4D-9952-52D285C1149D}"/>
              </a:ext>
            </a:extLst>
          </p:cNvPr>
          <p:cNvSpPr txBox="1"/>
          <p:nvPr/>
        </p:nvSpPr>
        <p:spPr>
          <a:xfrm>
            <a:off x="3548504" y="2505258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z*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9338C7F3-7A75-6744-84FB-F435B978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142" y="914400"/>
            <a:ext cx="1260475" cy="1145326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7263C98-1929-C444-BA61-8101922D9A40}"/>
              </a:ext>
            </a:extLst>
          </p:cNvPr>
          <p:cNvSpPr txBox="1"/>
          <p:nvPr/>
        </p:nvSpPr>
        <p:spPr>
          <a:xfrm>
            <a:off x="609600" y="5075872"/>
            <a:ext cx="1830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Prover given </a:t>
            </a:r>
            <a:r>
              <a:rPr lang="en-US" b="1" i="1" dirty="0"/>
              <a:t>same</a:t>
            </a:r>
            <a:r>
              <a:rPr lang="en-US" dirty="0"/>
              <a:t> </a:t>
            </a:r>
            <a:r>
              <a:rPr lang="en-US" dirty="0" err="1"/>
              <a:t>pk</a:t>
            </a:r>
            <a:endParaRPr lang="en-US" dirty="0"/>
          </a:p>
          <a:p>
            <a:r>
              <a:rPr lang="en-US" dirty="0"/>
              <a:t>and (faked) transcripts of </a:t>
            </a:r>
            <a:r>
              <a:rPr lang="en-US" dirty="0" err="1"/>
              <a:t>q</a:t>
            </a:r>
            <a:r>
              <a:rPr lang="en-US" baseline="-25000" dirty="0" err="1"/>
              <a:t>id</a:t>
            </a:r>
            <a:r>
              <a:rPr lang="en-US" dirty="0"/>
              <a:t> honest executions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CEA850-F6E4-D841-958A-B4131BAADD92}"/>
              </a:ext>
            </a:extLst>
          </p:cNvPr>
          <p:cNvCxnSpPr/>
          <p:nvPr/>
        </p:nvCxnSpPr>
        <p:spPr>
          <a:xfrm>
            <a:off x="2523734" y="462986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4FDB8-2F4D-F443-A23A-DA6DC3AD842A}"/>
              </a:ext>
            </a:extLst>
          </p:cNvPr>
          <p:cNvSpPr txBox="1"/>
          <p:nvPr/>
        </p:nvSpPr>
        <p:spPr>
          <a:xfrm>
            <a:off x="3505389" y="4191770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6ED59A-8B82-A943-8D01-D3C928CF1EEC}"/>
              </a:ext>
            </a:extLst>
          </p:cNvPr>
          <p:cNvSpPr txBox="1"/>
          <p:nvPr/>
        </p:nvSpPr>
        <p:spPr>
          <a:xfrm>
            <a:off x="3520618" y="4801370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c**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B55CBE-6F4D-474B-A5DF-5AC382ABBC82}"/>
              </a:ext>
            </a:extLst>
          </p:cNvPr>
          <p:cNvCxnSpPr/>
          <p:nvPr/>
        </p:nvCxnSpPr>
        <p:spPr>
          <a:xfrm flipH="1">
            <a:off x="2508111" y="518234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3BC0E5-A058-204C-BB06-0D95BCD8161C}"/>
              </a:ext>
            </a:extLst>
          </p:cNvPr>
          <p:cNvCxnSpPr/>
          <p:nvPr/>
        </p:nvCxnSpPr>
        <p:spPr>
          <a:xfrm>
            <a:off x="2523734" y="586817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5F127D2-632A-4845-9F66-F42CE4F9BEE8}"/>
              </a:ext>
            </a:extLst>
          </p:cNvPr>
          <p:cNvSpPr txBox="1"/>
          <p:nvPr/>
        </p:nvSpPr>
        <p:spPr>
          <a:xfrm>
            <a:off x="3542015" y="543008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z**</a:t>
            </a:r>
          </a:p>
        </p:txBody>
      </p:sp>
      <p:pic>
        <p:nvPicPr>
          <p:cNvPr id="45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7F4E2079-AD3C-404C-9558-F6F201E6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653" y="3839222"/>
            <a:ext cx="1260475" cy="114532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533EF-3E04-5443-9D39-C7599D1523B6}"/>
              </a:ext>
            </a:extLst>
          </p:cNvPr>
          <p:cNvSpPr txBox="1"/>
          <p:nvPr/>
        </p:nvSpPr>
        <p:spPr>
          <a:xfrm>
            <a:off x="3235040" y="341820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</a:t>
            </a:r>
            <a:r>
              <a:rPr lang="en-US" dirty="0" err="1"/>
              <a:t>X</a:t>
            </a:r>
            <a:r>
              <a:rPr lang="en-US" baseline="30000" dirty="0" err="1"/>
              <a:t>c</a:t>
            </a:r>
            <a:r>
              <a:rPr lang="en-US" baseline="30000" dirty="0"/>
              <a:t>*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F0196-2AD9-8E48-8B4C-B1A4DE438416}"/>
              </a:ext>
            </a:extLst>
          </p:cNvPr>
          <p:cNvSpPr txBox="1"/>
          <p:nvPr/>
        </p:nvSpPr>
        <p:spPr>
          <a:xfrm>
            <a:off x="3235040" y="60198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</a:t>
            </a:r>
            <a:r>
              <a:rPr lang="en-US" dirty="0" err="1"/>
              <a:t>X</a:t>
            </a:r>
            <a:r>
              <a:rPr lang="en-US" baseline="30000" dirty="0" err="1"/>
              <a:t>c</a:t>
            </a:r>
            <a:r>
              <a:rPr lang="en-US" baseline="30000" dirty="0"/>
              <a:t>**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baseline="30000" dirty="0"/>
              <a:t>**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E2858-8980-2347-AF90-E80FE79783CC}"/>
              </a:ext>
            </a:extLst>
          </p:cNvPr>
          <p:cNvSpPr txBox="1"/>
          <p:nvPr/>
        </p:nvSpPr>
        <p:spPr>
          <a:xfrm>
            <a:off x="5254701" y="3430584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 + xc*  = z*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C8CCB4-63A3-6646-9997-3DD094FA713B}"/>
              </a:ext>
            </a:extLst>
          </p:cNvPr>
          <p:cNvSpPr txBox="1"/>
          <p:nvPr/>
        </p:nvSpPr>
        <p:spPr>
          <a:xfrm>
            <a:off x="5254700" y="601980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 + xc**  = z**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A3ED6-8994-AF46-AF9B-7A5A650CDD98}"/>
              </a:ext>
            </a:extLst>
          </p:cNvPr>
          <p:cNvSpPr txBox="1"/>
          <p:nvPr/>
        </p:nvSpPr>
        <p:spPr>
          <a:xfrm>
            <a:off x="4805072" y="640080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= (z* - z**) / (c* - c**)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910EB7-8CFD-F74B-A99C-E264B21B7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6156309"/>
            <a:ext cx="4470400" cy="3576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541B287-B7D9-244F-AF1F-FE7625DF7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300" y="1282700"/>
            <a:ext cx="49403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4" grpId="0"/>
      <p:bldP spid="25" grpId="0"/>
      <p:bldP spid="4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D9D1CACD-F701-3F4B-8C2F-6C7F703C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9347" y="1280434"/>
            <a:ext cx="533400" cy="1055370"/>
          </a:xfrm>
          <a:prstGeom prst="rect">
            <a:avLst/>
          </a:prstGeom>
          <a:noFill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5C7EAA-0185-774E-8824-5AE634693F2C}"/>
              </a:ext>
            </a:extLst>
          </p:cNvPr>
          <p:cNvSpPr txBox="1"/>
          <p:nvPr/>
        </p:nvSpPr>
        <p:spPr>
          <a:xfrm>
            <a:off x="616089" y="2151050"/>
            <a:ext cx="18301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Prover given </a:t>
            </a:r>
            <a:r>
              <a:rPr lang="en-US" dirty="0" err="1"/>
              <a:t>pk</a:t>
            </a:r>
            <a:endParaRPr lang="en-US" dirty="0"/>
          </a:p>
          <a:p>
            <a:r>
              <a:rPr lang="en-US" dirty="0"/>
              <a:t>and (faked) transcripts of </a:t>
            </a:r>
            <a:r>
              <a:rPr lang="en-US" dirty="0" err="1"/>
              <a:t>q</a:t>
            </a:r>
            <a:r>
              <a:rPr lang="en-US" baseline="-25000" dirty="0" err="1"/>
              <a:t>id</a:t>
            </a:r>
            <a:r>
              <a:rPr lang="en-US" dirty="0"/>
              <a:t> honest executions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96D7F-BE2F-3A4A-B666-1B7EE3EDA928}"/>
              </a:ext>
            </a:extLst>
          </p:cNvPr>
          <p:cNvSpPr txBox="1"/>
          <p:nvPr/>
        </p:nvSpPr>
        <p:spPr>
          <a:xfrm>
            <a:off x="5410200" y="2059726"/>
            <a:ext cx="1452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 adversary:</a:t>
            </a:r>
          </a:p>
          <a:p>
            <a:r>
              <a:rPr lang="en-US" dirty="0"/>
              <a:t>Given X, find</a:t>
            </a:r>
          </a:p>
          <a:p>
            <a:r>
              <a:rPr lang="en-US" dirty="0"/>
              <a:t>x </a:t>
            </a:r>
            <a:r>
              <a:rPr lang="en-US" dirty="0" err="1"/>
              <a:t>s.t.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=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85BD7B-2FB9-BE44-825C-4FD8B31E6F6F}"/>
              </a:ext>
            </a:extLst>
          </p:cNvPr>
          <p:cNvCxnSpPr/>
          <p:nvPr/>
        </p:nvCxnSpPr>
        <p:spPr>
          <a:xfrm>
            <a:off x="2530223" y="1705040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20912E-ABD9-2A4F-87F2-ADABD1B26E7C}"/>
              </a:ext>
            </a:extLst>
          </p:cNvPr>
          <p:cNvSpPr txBox="1"/>
          <p:nvPr/>
        </p:nvSpPr>
        <p:spPr>
          <a:xfrm>
            <a:off x="3511878" y="1266948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D20F3-12B1-0246-8F52-467458064C57}"/>
              </a:ext>
            </a:extLst>
          </p:cNvPr>
          <p:cNvSpPr txBox="1"/>
          <p:nvPr/>
        </p:nvSpPr>
        <p:spPr>
          <a:xfrm>
            <a:off x="3527107" y="1876548"/>
            <a:ext cx="421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c*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D0326F-6FFB-EE4C-BCD4-84BD074DB5E2}"/>
              </a:ext>
            </a:extLst>
          </p:cNvPr>
          <p:cNvCxnSpPr/>
          <p:nvPr/>
        </p:nvCxnSpPr>
        <p:spPr>
          <a:xfrm flipH="1">
            <a:off x="2514600" y="225752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811BC5-628F-1C4E-8F11-7D6AF5D25445}"/>
              </a:ext>
            </a:extLst>
          </p:cNvPr>
          <p:cNvCxnSpPr/>
          <p:nvPr/>
        </p:nvCxnSpPr>
        <p:spPr>
          <a:xfrm>
            <a:off x="2530223" y="2943350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64B24E-5834-AA4D-9952-52D285C1149D}"/>
              </a:ext>
            </a:extLst>
          </p:cNvPr>
          <p:cNvSpPr txBox="1"/>
          <p:nvPr/>
        </p:nvSpPr>
        <p:spPr>
          <a:xfrm>
            <a:off x="3548504" y="2505258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z*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9338C7F3-7A75-6744-84FB-F435B978D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142" y="914400"/>
            <a:ext cx="1260475" cy="1145326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7263C98-1929-C444-BA61-8101922D9A40}"/>
              </a:ext>
            </a:extLst>
          </p:cNvPr>
          <p:cNvSpPr txBox="1"/>
          <p:nvPr/>
        </p:nvSpPr>
        <p:spPr>
          <a:xfrm>
            <a:off x="609600" y="5075872"/>
            <a:ext cx="1830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Prover given </a:t>
            </a:r>
            <a:r>
              <a:rPr lang="en-US" b="1" i="1" dirty="0"/>
              <a:t>same</a:t>
            </a:r>
            <a:r>
              <a:rPr lang="en-US" dirty="0"/>
              <a:t> </a:t>
            </a:r>
            <a:r>
              <a:rPr lang="en-US" dirty="0" err="1"/>
              <a:t>pk</a:t>
            </a:r>
            <a:endParaRPr lang="en-US" dirty="0"/>
          </a:p>
          <a:p>
            <a:r>
              <a:rPr lang="en-US" dirty="0"/>
              <a:t>and (faked) transcripts of </a:t>
            </a:r>
            <a:r>
              <a:rPr lang="en-US" dirty="0" err="1"/>
              <a:t>q</a:t>
            </a:r>
            <a:r>
              <a:rPr lang="en-US" baseline="-25000" dirty="0" err="1"/>
              <a:t>id</a:t>
            </a:r>
            <a:r>
              <a:rPr lang="en-US" dirty="0"/>
              <a:t> honest executions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CEA850-F6E4-D841-958A-B4131BAADD92}"/>
              </a:ext>
            </a:extLst>
          </p:cNvPr>
          <p:cNvCxnSpPr/>
          <p:nvPr/>
        </p:nvCxnSpPr>
        <p:spPr>
          <a:xfrm>
            <a:off x="2523734" y="462986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04FDB8-2F4D-F443-A23A-DA6DC3AD842A}"/>
              </a:ext>
            </a:extLst>
          </p:cNvPr>
          <p:cNvSpPr txBox="1"/>
          <p:nvPr/>
        </p:nvSpPr>
        <p:spPr>
          <a:xfrm>
            <a:off x="3505389" y="4191770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R*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6ED59A-8B82-A943-8D01-D3C928CF1EEC}"/>
              </a:ext>
            </a:extLst>
          </p:cNvPr>
          <p:cNvSpPr txBox="1"/>
          <p:nvPr/>
        </p:nvSpPr>
        <p:spPr>
          <a:xfrm>
            <a:off x="3520618" y="4801370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c**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B55CBE-6F4D-474B-A5DF-5AC382ABBC82}"/>
              </a:ext>
            </a:extLst>
          </p:cNvPr>
          <p:cNvCxnSpPr/>
          <p:nvPr/>
        </p:nvCxnSpPr>
        <p:spPr>
          <a:xfrm flipH="1">
            <a:off x="2508111" y="518234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3BC0E5-A058-204C-BB06-0D95BCD8161C}"/>
              </a:ext>
            </a:extLst>
          </p:cNvPr>
          <p:cNvCxnSpPr/>
          <p:nvPr/>
        </p:nvCxnSpPr>
        <p:spPr>
          <a:xfrm>
            <a:off x="2523734" y="586817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5F127D2-632A-4845-9F66-F42CE4F9BEE8}"/>
              </a:ext>
            </a:extLst>
          </p:cNvPr>
          <p:cNvSpPr txBox="1"/>
          <p:nvPr/>
        </p:nvSpPr>
        <p:spPr>
          <a:xfrm>
            <a:off x="3542015" y="543008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z**</a:t>
            </a:r>
          </a:p>
        </p:txBody>
      </p:sp>
      <p:pic>
        <p:nvPicPr>
          <p:cNvPr id="45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7F4E2079-AD3C-404C-9558-F6F201E6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653" y="3839222"/>
            <a:ext cx="1260475" cy="114532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7533EF-3E04-5443-9D39-C7599D1523B6}"/>
              </a:ext>
            </a:extLst>
          </p:cNvPr>
          <p:cNvSpPr txBox="1"/>
          <p:nvPr/>
        </p:nvSpPr>
        <p:spPr>
          <a:xfrm>
            <a:off x="3235040" y="341820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</a:t>
            </a:r>
            <a:r>
              <a:rPr lang="en-US" dirty="0" err="1"/>
              <a:t>X</a:t>
            </a:r>
            <a:r>
              <a:rPr lang="en-US" baseline="30000" dirty="0" err="1"/>
              <a:t>c</a:t>
            </a:r>
            <a:r>
              <a:rPr lang="en-US" baseline="30000" dirty="0"/>
              <a:t>*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E2858-8980-2347-AF90-E80FE79783CC}"/>
              </a:ext>
            </a:extLst>
          </p:cNvPr>
          <p:cNvSpPr txBox="1"/>
          <p:nvPr/>
        </p:nvSpPr>
        <p:spPr>
          <a:xfrm>
            <a:off x="5254701" y="3430584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 + xc*  = z*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Reduction from IDPASS to DL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924E57-F996-8C42-90AB-E38E5D73A882}"/>
              </a:ext>
            </a:extLst>
          </p:cNvPr>
          <p:cNvSpPr txBox="1"/>
          <p:nvPr/>
        </p:nvSpPr>
        <p:spPr>
          <a:xfrm>
            <a:off x="3235040" y="6019800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</a:t>
            </a:r>
            <a:r>
              <a:rPr lang="en-US" dirty="0" err="1"/>
              <a:t>X</a:t>
            </a:r>
            <a:r>
              <a:rPr lang="en-US" baseline="30000" dirty="0" err="1"/>
              <a:t>c</a:t>
            </a:r>
            <a:r>
              <a:rPr lang="en-US" baseline="30000" dirty="0"/>
              <a:t>**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baseline="30000" dirty="0"/>
              <a:t>**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DAB2D-E0F5-524C-B805-97015727396B}"/>
              </a:ext>
            </a:extLst>
          </p:cNvPr>
          <p:cNvSpPr txBox="1"/>
          <p:nvPr/>
        </p:nvSpPr>
        <p:spPr>
          <a:xfrm>
            <a:off x="5254700" y="6019800"/>
            <a:ext cx="162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r* + xc**  = z**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66659F-02A6-E443-853C-90188BE8641C}"/>
              </a:ext>
            </a:extLst>
          </p:cNvPr>
          <p:cNvSpPr txBox="1"/>
          <p:nvPr/>
        </p:nvSpPr>
        <p:spPr>
          <a:xfrm>
            <a:off x="4805072" y="6400800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= (z* - z**) / (c* - c**)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3DC21D-2FB3-9440-9FFE-23565C815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185862"/>
            <a:ext cx="5059131" cy="49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6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Reduction from IDPASS to DL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C2CBB6-A646-A647-A45C-C1B185FA3403}"/>
                  </a:ext>
                </a:extLst>
              </p:cNvPr>
              <p:cNvSpPr txBox="1"/>
              <p:nvPr/>
            </p:nvSpPr>
            <p:spPr>
              <a:xfrm>
                <a:off x="304800" y="1295400"/>
                <a:ext cx="675349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</a:t>
                </a:r>
                <a:r>
                  <a:rPr lang="en-US" sz="2000" i="1" dirty="0"/>
                  <a:t>A</a:t>
                </a:r>
                <a:r>
                  <a:rPr lang="en-US" sz="2000" dirty="0"/>
                  <a:t> succeeds with probability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 with c*, can we lower bound probability </a:t>
                </a:r>
                <a:r>
                  <a:rPr lang="en-US" sz="2000" i="1" dirty="0"/>
                  <a:t>A </a:t>
                </a:r>
                <a:r>
                  <a:rPr lang="en-US" sz="2000" dirty="0"/>
                  <a:t>succeeds twice?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Key analysis captured by </a:t>
                </a:r>
                <a:r>
                  <a:rPr lang="en-US" sz="2000" b="1" i="1" dirty="0"/>
                  <a:t>rewinding lemma (aka reset lemma):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C2CBB6-A646-A647-A45C-C1B185FA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6753497" cy="1323439"/>
              </a:xfrm>
              <a:prstGeom prst="rect">
                <a:avLst/>
              </a:prstGeom>
              <a:blipFill>
                <a:blip r:embed="rId3"/>
                <a:stretch>
                  <a:fillRect l="-940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A1E39D-98CE-B145-A591-3C1C5F3E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0" y="3263900"/>
            <a:ext cx="620202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F1AC4-EFA5-734F-A0D5-49A53B1B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185862"/>
            <a:ext cx="5059131" cy="49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IDPASS security of </a:t>
            </a:r>
            <a:r>
              <a:rPr lang="en-US" b="1" dirty="0" err="1"/>
              <a:t>Schnorr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7018E-0C9A-7342-BB39-079F1D1A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47800"/>
            <a:ext cx="1013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Proof of rewinding lemma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C505-9DE9-7744-B99E-43790CB4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43000"/>
            <a:ext cx="10706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5F6-0BE7-A143-80CD-14F8D7FB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Formalize ID protocols and their security under </a:t>
            </a:r>
            <a:r>
              <a:rPr lang="en-US" b="1" i="1" dirty="0"/>
              <a:t>passive attacks</a:t>
            </a:r>
          </a:p>
          <a:p>
            <a:r>
              <a:rPr lang="en-US" dirty="0"/>
              <a:t>Prove </a:t>
            </a:r>
            <a:r>
              <a:rPr lang="en-US" dirty="0" err="1"/>
              <a:t>Schnorr</a:t>
            </a:r>
            <a:r>
              <a:rPr lang="en-US" dirty="0"/>
              <a:t> ID protocol secure</a:t>
            </a:r>
          </a:p>
          <a:p>
            <a:pPr lvl="1"/>
            <a:r>
              <a:rPr lang="en-US" dirty="0"/>
              <a:t>Uses fact that </a:t>
            </a:r>
            <a:r>
              <a:rPr lang="en-US" dirty="0" err="1"/>
              <a:t>Schnorr</a:t>
            </a:r>
            <a:r>
              <a:rPr lang="en-US" dirty="0"/>
              <a:t> protocol is </a:t>
            </a:r>
            <a:r>
              <a:rPr lang="en-US" b="1" i="1" dirty="0"/>
              <a:t>honest-verifier zero-knowledge</a:t>
            </a:r>
            <a:endParaRPr lang="en-US" dirty="0"/>
          </a:p>
          <a:p>
            <a:pPr lvl="1"/>
            <a:r>
              <a:rPr lang="en-US" dirty="0"/>
              <a:t>Requires so-called </a:t>
            </a:r>
            <a:r>
              <a:rPr lang="en-US" b="1" i="1" dirty="0"/>
              <a:t>rewinding lemma</a:t>
            </a:r>
            <a:endParaRPr lang="en-US" dirty="0"/>
          </a:p>
          <a:p>
            <a:pPr lvl="2"/>
            <a:r>
              <a:rPr lang="en-US" dirty="0"/>
              <a:t>Run an adversary twice on related randomness, likely to succeed twice</a:t>
            </a:r>
          </a:p>
          <a:p>
            <a:r>
              <a:rPr lang="en-US" dirty="0"/>
              <a:t>Prove that </a:t>
            </a:r>
            <a:r>
              <a:rPr lang="en-US" dirty="0" err="1"/>
              <a:t>Schnorr</a:t>
            </a:r>
            <a:r>
              <a:rPr lang="en-US" dirty="0"/>
              <a:t> signatures UF-CMA implied by </a:t>
            </a:r>
            <a:r>
              <a:rPr lang="en-US" dirty="0" err="1"/>
              <a:t>Schnorr</a:t>
            </a:r>
            <a:r>
              <a:rPr lang="en-US" dirty="0"/>
              <a:t> ID passive attack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Fiat-Shamir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0F0E5-4470-7542-99D3-A8D1EC4250EB}"/>
              </a:ext>
            </a:extLst>
          </p:cNvPr>
          <p:cNvSpPr txBox="1"/>
          <p:nvPr/>
        </p:nvSpPr>
        <p:spPr>
          <a:xfrm>
            <a:off x="9857916" y="2895600"/>
            <a:ext cx="209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RX</a:t>
            </a:r>
            <a:r>
              <a:rPr lang="en-US" baseline="30000" dirty="0" err="1"/>
              <a:t>c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dirty="0"/>
              <a:t> then Ret 1</a:t>
            </a:r>
          </a:p>
          <a:p>
            <a:r>
              <a:rPr lang="en-US" dirty="0"/>
              <a:t>Else Ret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A28E8-CAEC-4349-A0ED-D4FDBCE73EBF}"/>
              </a:ext>
            </a:extLst>
          </p:cNvPr>
          <p:cNvSpPr txBox="1"/>
          <p:nvPr/>
        </p:nvSpPr>
        <p:spPr>
          <a:xfrm>
            <a:off x="739235" y="3800448"/>
            <a:ext cx="9228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Signature is commitment and response. Challenge generated non-interactively with RO</a:t>
            </a:r>
          </a:p>
          <a:p>
            <a:r>
              <a:rPr lang="en-US" sz="2000" dirty="0"/>
              <a:t>Works on other Sigma protocols as well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EDA84-559B-D04D-A156-C92E913575F8}"/>
              </a:ext>
            </a:extLst>
          </p:cNvPr>
          <p:cNvSpPr txBox="1"/>
          <p:nvPr/>
        </p:nvSpPr>
        <p:spPr>
          <a:xfrm>
            <a:off x="762000" y="4831140"/>
            <a:ext cx="5704173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AABC6F-BF45-0141-9EBC-9981B0D1EC99}"/>
              </a:ext>
            </a:extLst>
          </p:cNvPr>
          <p:cNvSpPr txBox="1"/>
          <p:nvPr/>
        </p:nvSpPr>
        <p:spPr>
          <a:xfrm>
            <a:off x="7305217" y="4831140"/>
            <a:ext cx="330934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25923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UF-CMA to IDPASS reduction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FBA59-68DD-044D-9AF3-EB00B86D4600}"/>
              </a:ext>
            </a:extLst>
          </p:cNvPr>
          <p:cNvSpPr txBox="1"/>
          <p:nvPr/>
        </p:nvSpPr>
        <p:spPr>
          <a:xfrm>
            <a:off x="653143" y="1295400"/>
            <a:ext cx="5442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Idea:  </a:t>
            </a:r>
          </a:p>
          <a:p>
            <a:r>
              <a:rPr lang="en-US" sz="2000" dirty="0"/>
              <a:t>IDPASS adversary </a:t>
            </a:r>
            <a:r>
              <a:rPr lang="en-US" sz="2000" i="1" dirty="0"/>
              <a:t>B </a:t>
            </a:r>
            <a:r>
              <a:rPr lang="en-US" sz="2000" dirty="0"/>
              <a:t>that runs </a:t>
            </a:r>
            <a:r>
              <a:rPr lang="en-US" sz="2000" i="1" dirty="0"/>
              <a:t>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guess RO query </a:t>
            </a:r>
            <a:r>
              <a:rPr lang="en-US" sz="2000" dirty="0" err="1"/>
              <a:t>i</a:t>
            </a:r>
            <a:r>
              <a:rPr lang="en-US" sz="2000" dirty="0"/>
              <a:t>* corresponds to forgery, query </a:t>
            </a:r>
            <a:r>
              <a:rPr lang="en-US" sz="2000" dirty="0" err="1"/>
              <a:t>ver</a:t>
            </a:r>
            <a:r>
              <a:rPr lang="en-US" sz="2000" dirty="0"/>
              <a:t> to set H[M</a:t>
            </a:r>
            <a:r>
              <a:rPr lang="en-US" sz="2000" baseline="-25000" dirty="0"/>
              <a:t>i*</a:t>
            </a:r>
            <a:r>
              <a:rPr lang="en-US" sz="2000" dirty="0"/>
              <a:t>] = c*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c</a:t>
            </a:r>
            <a:r>
              <a:rPr lang="en-US" sz="2000" baseline="-25000" dirty="0"/>
              <a:t>i</a:t>
            </a:r>
            <a:r>
              <a:rPr lang="en-US" sz="2000" dirty="0"/>
              <a:t> values as response to other RO queries</a:t>
            </a:r>
            <a:endParaRPr lang="en-US" sz="20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(</a:t>
            </a:r>
            <a:r>
              <a:rPr lang="en-US" sz="2000" dirty="0" err="1"/>
              <a:t>R</a:t>
            </a:r>
            <a:r>
              <a:rPr lang="en-US" sz="2000" baseline="-25000" dirty="0" err="1"/>
              <a:t>i</a:t>
            </a:r>
            <a:r>
              <a:rPr lang="en-US" sz="2000" dirty="0" err="1"/>
              <a:t>,c</a:t>
            </a:r>
            <a:r>
              <a:rPr lang="en-US" sz="2000" baseline="-25000" dirty="0" err="1"/>
              <a:t>i</a:t>
            </a:r>
            <a:r>
              <a:rPr lang="en-US" sz="2000" dirty="0" err="1"/>
              <a:t>,z</a:t>
            </a:r>
            <a:r>
              <a:rPr lang="en-US" sz="2000" baseline="-25000" dirty="0" err="1"/>
              <a:t>i</a:t>
            </a:r>
            <a:r>
              <a:rPr lang="en-US" sz="2000" dirty="0"/>
              <a:t>) to simulate signing queries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132A9-80DC-D64D-AB06-4E872E719FC3}"/>
              </a:ext>
            </a:extLst>
          </p:cNvPr>
          <p:cNvSpPr txBox="1"/>
          <p:nvPr/>
        </p:nvSpPr>
        <p:spPr>
          <a:xfrm>
            <a:off x="653143" y="3581400"/>
            <a:ext cx="5823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Simulates </a:t>
            </a:r>
            <a:r>
              <a:rPr lang="en-US" sz="2000" i="1" dirty="0"/>
              <a:t>A</a:t>
            </a:r>
            <a:r>
              <a:rPr lang="en-US" sz="2000" dirty="0"/>
              <a:t>’s environment perfectly if </a:t>
            </a:r>
            <a:r>
              <a:rPr lang="en-US" sz="2000" dirty="0" err="1"/>
              <a:t>i</a:t>
            </a:r>
            <a:r>
              <a:rPr lang="en-US" sz="2000" dirty="0"/>
              <a:t>* guess correct and no commitments R collide with previous H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3BF4C-BD5E-E34E-B24A-BDCF8886E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266825"/>
            <a:ext cx="4940300" cy="435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F903C-1DD7-D94F-8777-13BCBDF977BF}"/>
              </a:ext>
            </a:extLst>
          </p:cNvPr>
          <p:cNvSpPr txBox="1"/>
          <p:nvPr/>
        </p:nvSpPr>
        <p:spPr>
          <a:xfrm>
            <a:off x="762000" y="4831140"/>
            <a:ext cx="5704173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588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ADA8-70DA-6742-92B0-A4404CE2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Administrative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3E5D-F592-774B-A895-9C9F77D1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Project reports due May 12 (day of final exam)</a:t>
            </a:r>
          </a:p>
          <a:p>
            <a:pPr lvl="1"/>
            <a:r>
              <a:rPr lang="en-US" dirty="0"/>
              <a:t>Was hoping to do 1-1 discussions, but won’t have time to do it</a:t>
            </a:r>
          </a:p>
          <a:p>
            <a:pPr lvl="1"/>
            <a:r>
              <a:rPr lang="en-US" dirty="0"/>
              <a:t>Report should be brief PDF describing what you did, results, etc., in style of research report</a:t>
            </a:r>
          </a:p>
          <a:p>
            <a:pPr lvl="2"/>
            <a:r>
              <a:rPr lang="en-US" dirty="0"/>
              <a:t>If you are already writing a research paper, and can point to section(s) that </a:t>
            </a:r>
            <a:r>
              <a:rPr lang="en-US" b="1" i="1" dirty="0"/>
              <a:t>you</a:t>
            </a:r>
            <a:r>
              <a:rPr lang="en-US" dirty="0"/>
              <a:t> wrote, that suffices</a:t>
            </a:r>
          </a:p>
          <a:p>
            <a:pPr lvl="2"/>
            <a:r>
              <a:rPr lang="en-US" dirty="0"/>
              <a:t>Include list of contributions to scribe notes (sections written and sections proofread by each person)</a:t>
            </a:r>
          </a:p>
          <a:p>
            <a:pPr lvl="1"/>
            <a:r>
              <a:rPr lang="en-US" dirty="0"/>
              <a:t>Group reports: list scribe and project contributions by author</a:t>
            </a:r>
          </a:p>
          <a:p>
            <a:pPr lvl="1"/>
            <a:r>
              <a:rPr lang="en-US" dirty="0"/>
              <a:t>Specific questions about your project let me know</a:t>
            </a:r>
          </a:p>
          <a:p>
            <a:r>
              <a:rPr lang="en-US" b="1" dirty="0"/>
              <a:t>Masters </a:t>
            </a:r>
            <a:r>
              <a:rPr lang="en-US" b="1" dirty="0" err="1"/>
              <a:t>homeworks</a:t>
            </a:r>
            <a:r>
              <a:rPr lang="en-US" b="1" dirty="0"/>
              <a:t>: look out for email this week</a:t>
            </a:r>
          </a:p>
          <a:p>
            <a:pPr lvl="1"/>
            <a:r>
              <a:rPr lang="en-US" dirty="0"/>
              <a:t>Planning one more assignment to help contribute to the syllabus by reviewing contributed exercises, coming up with a few example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C5911-E57E-EA4C-9B7A-8756DFF04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8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135A8-BDC0-684B-84EC-B9E8F57E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FE3CD-AF50-CD44-ACB9-D2F6159E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257300"/>
            <a:ext cx="10718800" cy="2476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03BBD8-AACA-B840-99A3-AEFE0D3DAEE0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Putting it all together: UF-CMA to DL</a:t>
            </a:r>
          </a:p>
        </p:txBody>
      </p:sp>
    </p:spTree>
    <p:extLst>
      <p:ext uri="{BB962C8B-B14F-4D97-AF65-F5344CB8AC3E}">
        <p14:creationId xmlns:p14="http://schemas.microsoft.com/office/powerpoint/2010/main" val="396400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76C2-2174-3245-AFE0-D84EA73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08CD-D7F4-A543-8C64-9EEAF7F7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73B9D-2398-6A4A-8FCA-BE2F3156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5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(Variant of)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848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G be group of prime order q.  Let g be a generator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0072" y="2328208"/>
            <a:ext cx="61415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0072" y="4038600"/>
            <a:ext cx="60653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8672" y="5867400"/>
            <a:ext cx="37057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</a:t>
            </a:r>
            <a:r>
              <a:rPr lang="en-US" sz="3200" baseline="30000" dirty="0" err="1"/>
              <a:t>z</a:t>
            </a:r>
            <a:r>
              <a:rPr lang="en-US" sz="3200" dirty="0"/>
              <a:t> = g</a:t>
            </a:r>
            <a:r>
              <a:rPr lang="en-US" sz="3200" baseline="30000" dirty="0"/>
              <a:t>r + cx</a:t>
            </a:r>
            <a:r>
              <a:rPr lang="en-US" sz="3200" dirty="0"/>
              <a:t> = </a:t>
            </a:r>
            <a:r>
              <a:rPr lang="en-US" sz="3200" dirty="0" err="1"/>
              <a:t>g</a:t>
            </a:r>
            <a:r>
              <a:rPr lang="en-US" sz="3200" baseline="30000" dirty="0" err="1"/>
              <a:t>r</a:t>
            </a:r>
            <a:r>
              <a:rPr lang="en-US" sz="3200" dirty="0" err="1"/>
              <a:t>g</a:t>
            </a:r>
            <a:r>
              <a:rPr lang="en-US" sz="3200" baseline="30000" dirty="0" err="1"/>
              <a:t>xc</a:t>
            </a:r>
            <a:r>
              <a:rPr lang="en-US" sz="3200" dirty="0"/>
              <a:t> = </a:t>
            </a:r>
            <a:r>
              <a:rPr lang="en-US" sz="3200" dirty="0" err="1"/>
              <a:t>RX</a:t>
            </a:r>
            <a:r>
              <a:rPr lang="en-US" sz="3200" baseline="30000" dirty="0" err="1"/>
              <a:t>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990085" y="5892224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</p:spTree>
    <p:extLst>
      <p:ext uri="{BB962C8B-B14F-4D97-AF65-F5344CB8AC3E}">
        <p14:creationId xmlns:p14="http://schemas.microsoft.com/office/powerpoint/2010/main" val="372530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Fragility of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9547" y="1973579"/>
            <a:ext cx="6630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 two messages M ≠ M’ and reuse randomness r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) -&gt; 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’) -&gt; (</a:t>
            </a:r>
            <a:r>
              <a:rPr lang="en-US" sz="2400" dirty="0" err="1"/>
              <a:t>R,z</a:t>
            </a:r>
            <a:r>
              <a:rPr lang="en-US" sz="2400" dirty="0"/>
              <a:t>’)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1" y="1371600"/>
            <a:ext cx="421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randomness failure: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2357736"/>
            <a:ext cx="25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cx  mod q)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3446700"/>
            <a:ext cx="7523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Then:   x = (z - z’) / ( c - c’ ) = (z - z’) / ( H(M||R) - H(M’||R) 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33474" y="2698929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</a:t>
            </a:r>
            <a:r>
              <a:rPr lang="en-US" sz="2400" dirty="0" err="1"/>
              <a:t>c’x</a:t>
            </a:r>
            <a:r>
              <a:rPr lang="en-US" sz="2400" dirty="0"/>
              <a:t>  mod q)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CA7232-3608-854A-A61D-FB520093B71A}"/>
              </a:ext>
            </a:extLst>
          </p:cNvPr>
          <p:cNvSpPr/>
          <p:nvPr/>
        </p:nvSpPr>
        <p:spPr>
          <a:xfrm>
            <a:off x="2758728" y="4800600"/>
            <a:ext cx="6674545" cy="1295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/>
              <a:t>Core security analysis intuition: </a:t>
            </a:r>
          </a:p>
          <a:p>
            <a:r>
              <a:rPr lang="en-US" sz="2400" dirty="0"/>
              <a:t>Forger can be turned into DL solver by getting forger to twice forge on same R, different c</a:t>
            </a:r>
          </a:p>
        </p:txBody>
      </p:sp>
    </p:spTree>
    <p:extLst>
      <p:ext uri="{BB962C8B-B14F-4D97-AF65-F5344CB8AC3E}">
        <p14:creationId xmlns:p14="http://schemas.microsoft.com/office/powerpoint/2010/main" val="29319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Schnorr</a:t>
            </a:r>
            <a:r>
              <a:rPr lang="en-US" b="1" dirty="0"/>
              <a:t> sigma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3ED646-2DB2-414D-8FEC-8056BADAB52E}"/>
              </a:ext>
            </a:extLst>
          </p:cNvPr>
          <p:cNvSpPr txBox="1"/>
          <p:nvPr/>
        </p:nvSpPr>
        <p:spPr>
          <a:xfrm>
            <a:off x="2602359" y="4284617"/>
            <a:ext cx="73798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  wants to prove that they have </a:t>
            </a:r>
            <a:r>
              <a:rPr lang="en-US" dirty="0" err="1"/>
              <a:t>sk</a:t>
            </a:r>
            <a:r>
              <a:rPr lang="en-US" dirty="0"/>
              <a:t> = x associated to public key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  <a:p>
            <a:r>
              <a:rPr lang="en-US" dirty="0"/>
              <a:t>Sigma protocols are class of 3-round protocols: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Prover sends </a:t>
            </a:r>
            <a:r>
              <a:rPr lang="en-US" b="1" i="1" dirty="0"/>
              <a:t>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Verifier replies with </a:t>
            </a:r>
            <a:r>
              <a:rPr lang="en-US" b="1" i="1" dirty="0"/>
              <a:t>challenge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Prover sends </a:t>
            </a:r>
            <a:r>
              <a:rPr lang="en-US" b="1" i="1" dirty="0"/>
              <a:t>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r>
              <a:rPr lang="en-US" dirty="0" err="1"/>
              <a:t>Schnorr</a:t>
            </a:r>
            <a:r>
              <a:rPr lang="en-US" dirty="0"/>
              <a:t> just one example, many others: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Okamoto’s, </a:t>
            </a:r>
            <a:r>
              <a:rPr lang="en-US" dirty="0" err="1"/>
              <a:t>Chaum</a:t>
            </a:r>
            <a:r>
              <a:rPr lang="en-US" dirty="0"/>
              <a:t>-Pederson, </a:t>
            </a:r>
            <a:r>
              <a:rPr lang="en-US" dirty="0" err="1"/>
              <a:t>Guillou-Quisquater</a:t>
            </a:r>
            <a:r>
              <a:rPr lang="en-US" dirty="0"/>
              <a:t> (RSA),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377E0-A47C-974B-9F38-252176108537}"/>
              </a:ext>
            </a:extLst>
          </p:cNvPr>
          <p:cNvSpPr txBox="1"/>
          <p:nvPr/>
        </p:nvSpPr>
        <p:spPr>
          <a:xfrm>
            <a:off x="9857916" y="2895600"/>
            <a:ext cx="209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RX</a:t>
            </a:r>
            <a:r>
              <a:rPr lang="en-US" baseline="30000" dirty="0" err="1"/>
              <a:t>c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dirty="0"/>
              <a:t> then Ret 1</a:t>
            </a:r>
          </a:p>
          <a:p>
            <a:r>
              <a:rPr lang="en-US" dirty="0"/>
              <a:t>Else Ret 0</a:t>
            </a:r>
          </a:p>
        </p:txBody>
      </p:sp>
    </p:spTree>
    <p:extLst>
      <p:ext uri="{BB962C8B-B14F-4D97-AF65-F5344CB8AC3E}">
        <p14:creationId xmlns:p14="http://schemas.microsoft.com/office/powerpoint/2010/main" val="25464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Fiat-Shamir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0F0E5-4470-7542-99D3-A8D1EC4250EB}"/>
              </a:ext>
            </a:extLst>
          </p:cNvPr>
          <p:cNvSpPr txBox="1"/>
          <p:nvPr/>
        </p:nvSpPr>
        <p:spPr>
          <a:xfrm>
            <a:off x="9857916" y="2895600"/>
            <a:ext cx="209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RX</a:t>
            </a:r>
            <a:r>
              <a:rPr lang="en-US" baseline="30000" dirty="0" err="1"/>
              <a:t>c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dirty="0"/>
              <a:t> then Ret 1</a:t>
            </a:r>
          </a:p>
          <a:p>
            <a:r>
              <a:rPr lang="en-US" dirty="0"/>
              <a:t>Else Ret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A28E8-CAEC-4349-A0ED-D4FDBCE73EBF}"/>
              </a:ext>
            </a:extLst>
          </p:cNvPr>
          <p:cNvSpPr txBox="1"/>
          <p:nvPr/>
        </p:nvSpPr>
        <p:spPr>
          <a:xfrm>
            <a:off x="739235" y="3800448"/>
            <a:ext cx="9228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Signature is commitment and response. Challenge generated non-interactively with RO</a:t>
            </a:r>
          </a:p>
          <a:p>
            <a:r>
              <a:rPr lang="en-US" sz="2000" dirty="0"/>
              <a:t>Works on other Sigma protocols as well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EDA84-559B-D04D-A156-C92E913575F8}"/>
              </a:ext>
            </a:extLst>
          </p:cNvPr>
          <p:cNvSpPr txBox="1"/>
          <p:nvPr/>
        </p:nvSpPr>
        <p:spPr>
          <a:xfrm>
            <a:off x="762000" y="4831140"/>
            <a:ext cx="5704173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AABC6F-BF45-0141-9EBC-9981B0D1EC99}"/>
              </a:ext>
            </a:extLst>
          </p:cNvPr>
          <p:cNvSpPr txBox="1"/>
          <p:nvPr/>
        </p:nvSpPr>
        <p:spPr>
          <a:xfrm>
            <a:off x="7305217" y="4831140"/>
            <a:ext cx="330934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26839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5F6-0BE7-A143-80CD-14F8D7FB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Formalize ID protocols and their security under </a:t>
            </a:r>
            <a:r>
              <a:rPr lang="en-US" b="1" i="1" dirty="0"/>
              <a:t>passive attacks</a:t>
            </a:r>
          </a:p>
          <a:p>
            <a:r>
              <a:rPr lang="en-US" dirty="0"/>
              <a:t>Prove </a:t>
            </a:r>
            <a:r>
              <a:rPr lang="en-US" dirty="0" err="1"/>
              <a:t>Schnorr</a:t>
            </a:r>
            <a:r>
              <a:rPr lang="en-US" dirty="0"/>
              <a:t> ID protocol secure</a:t>
            </a:r>
          </a:p>
          <a:p>
            <a:pPr lvl="1"/>
            <a:r>
              <a:rPr lang="en-US" dirty="0"/>
              <a:t>Requires so-called </a:t>
            </a:r>
            <a:r>
              <a:rPr lang="en-US" b="1" i="1" dirty="0"/>
              <a:t>rewinding lemma</a:t>
            </a:r>
            <a:endParaRPr lang="en-US" dirty="0"/>
          </a:p>
          <a:p>
            <a:pPr lvl="2"/>
            <a:r>
              <a:rPr lang="en-US" dirty="0"/>
              <a:t>Run an adversary twice on related randomness, likely to succeed twice</a:t>
            </a:r>
          </a:p>
          <a:p>
            <a:pPr lvl="1"/>
            <a:r>
              <a:rPr lang="en-US" dirty="0"/>
              <a:t>Uses fact that </a:t>
            </a:r>
            <a:r>
              <a:rPr lang="en-US" dirty="0" err="1"/>
              <a:t>Schnorr</a:t>
            </a:r>
            <a:r>
              <a:rPr lang="en-US" dirty="0"/>
              <a:t> protocol is </a:t>
            </a:r>
            <a:r>
              <a:rPr lang="en-US" b="1" i="1" dirty="0"/>
              <a:t>honest-verifier zero-knowledge</a:t>
            </a:r>
            <a:endParaRPr lang="en-US" dirty="0"/>
          </a:p>
          <a:p>
            <a:r>
              <a:rPr lang="en-US" dirty="0"/>
              <a:t>Prove that </a:t>
            </a:r>
            <a:r>
              <a:rPr lang="en-US" dirty="0" err="1"/>
              <a:t>Schnorr</a:t>
            </a:r>
            <a:r>
              <a:rPr lang="en-US" dirty="0"/>
              <a:t> signature UF-CMA implied by </a:t>
            </a:r>
            <a:r>
              <a:rPr lang="en-US" dirty="0" err="1"/>
              <a:t>Schnorr</a:t>
            </a:r>
            <a:r>
              <a:rPr lang="en-US" dirty="0"/>
              <a:t> ID passive attack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3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377E0-A47C-974B-9F38-252176108537}"/>
              </a:ext>
            </a:extLst>
          </p:cNvPr>
          <p:cNvSpPr txBox="1"/>
          <p:nvPr/>
        </p:nvSpPr>
        <p:spPr>
          <a:xfrm>
            <a:off x="9857916" y="2895600"/>
            <a:ext cx="1760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dirty="0" err="1"/>
              <a:t>RX</a:t>
            </a:r>
            <a:r>
              <a:rPr lang="en-US" sz="2000" baseline="30000" dirty="0" err="1"/>
              <a:t>c</a:t>
            </a:r>
            <a:r>
              <a:rPr lang="en-US" sz="2000" dirty="0"/>
              <a:t> = </a:t>
            </a:r>
            <a:r>
              <a:rPr lang="en-US" sz="2000" dirty="0" err="1"/>
              <a:t>g</a:t>
            </a:r>
            <a:r>
              <a:rPr lang="en-US" sz="2000" baseline="30000" dirty="0" err="1"/>
              <a:t>z</a:t>
            </a:r>
            <a:r>
              <a:rPr lang="en-US" sz="2000" dirty="0"/>
              <a:t> then </a:t>
            </a:r>
          </a:p>
          <a:p>
            <a:r>
              <a:rPr lang="en-US" sz="2000" dirty="0"/>
              <a:t>     Ret 1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Ret 0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EC9C9AC-176C-7E4F-A1D9-D9068AFF5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ID protocols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47C0DB-5880-A944-BAF0-FFD8EB50A2C0}"/>
              </a:ext>
            </a:extLst>
          </p:cNvPr>
          <p:cNvSpPr txBox="1"/>
          <p:nvPr/>
        </p:nvSpPr>
        <p:spPr>
          <a:xfrm>
            <a:off x="1143000" y="3283803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= cx + r</a:t>
            </a:r>
          </a:p>
        </p:txBody>
      </p:sp>
    </p:spTree>
    <p:extLst>
      <p:ext uri="{BB962C8B-B14F-4D97-AF65-F5344CB8AC3E}">
        <p14:creationId xmlns:p14="http://schemas.microsoft.com/office/powerpoint/2010/main" val="36209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495-6E7F-CB4D-9713-9A3142D4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3314E-280D-C84B-993D-FA532D4D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A5B058-D36A-0C40-8659-A5273592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E623911-B00C-C04B-9F4B-79205ACF3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EFDF3-5909-C843-BC9A-6554A7B10E7E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080B4-3C70-7F4C-96A2-F44B6A6343F8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68F567-A03B-E744-8453-0140BA97ED7E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900B42-7A45-8C40-8136-B3D2706C2030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0FF60-E7FA-D24F-AD0F-CAFDEF676750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842664-ED90-594B-B682-97CFE7D95B24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ECD18-5708-3643-B2D9-5D2A77AAEBC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06F09A-CBC2-3146-8F41-343CCCFA16E0}"/>
              </a:ext>
            </a:extLst>
          </p:cNvPr>
          <p:cNvSpPr txBox="1"/>
          <p:nvPr/>
        </p:nvSpPr>
        <p:spPr>
          <a:xfrm>
            <a:off x="5810344" y="2895600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9EE5C-DE1E-8B41-8B68-DCDD9AB2A89D}"/>
              </a:ext>
            </a:extLst>
          </p:cNvPr>
          <p:cNvSpPr txBox="1"/>
          <p:nvPr/>
        </p:nvSpPr>
        <p:spPr>
          <a:xfrm>
            <a:off x="685800" y="1976735"/>
            <a:ext cx="215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i="1" dirty="0" err="1"/>
              <a:t>P</a:t>
            </a:r>
            <a:r>
              <a:rPr lang="en-US" sz="2400" dirty="0" err="1"/>
              <a:t>.com</a:t>
            </a:r>
            <a:r>
              <a:rPr lang="en-US" sz="2400" dirty="0"/>
              <a:t>(</a:t>
            </a:r>
            <a:r>
              <a:rPr lang="en-US" sz="2400" dirty="0" err="1"/>
              <a:t>pk</a:t>
            </a:r>
            <a:r>
              <a:rPr lang="en-US" sz="2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3ECAD-4AD2-F048-B68D-1BEAEEF0C45C}"/>
              </a:ext>
            </a:extLst>
          </p:cNvPr>
          <p:cNvSpPr txBox="1"/>
          <p:nvPr/>
        </p:nvSpPr>
        <p:spPr>
          <a:xfrm>
            <a:off x="9865450" y="1893520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i="1" dirty="0"/>
              <a:t>C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2C0CD-BFA5-A446-A203-D1F5876E70F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42B9E-43A4-C347-AF81-9984FB540F77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B90603-D8B9-DC4E-BAA2-219D178DF5A3}"/>
              </a:ext>
            </a:extLst>
          </p:cNvPr>
          <p:cNvSpPr txBox="1"/>
          <p:nvPr/>
        </p:nvSpPr>
        <p:spPr>
          <a:xfrm>
            <a:off x="685800" y="3200400"/>
            <a:ext cx="236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&lt;- </a:t>
            </a:r>
            <a:r>
              <a:rPr lang="en-US" sz="2400" i="1" dirty="0" err="1"/>
              <a:t>P</a:t>
            </a:r>
            <a:r>
              <a:rPr lang="en-US" sz="2400" dirty="0" err="1"/>
              <a:t>.resp</a:t>
            </a:r>
            <a:r>
              <a:rPr lang="en-US" sz="2400" dirty="0"/>
              <a:t>(</a:t>
            </a:r>
            <a:r>
              <a:rPr lang="en-US" sz="2400" dirty="0" err="1"/>
              <a:t>sk,R,c</a:t>
            </a:r>
            <a:r>
              <a:rPr lang="en-US" sz="240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014DF2-E7AD-7147-9379-040CABC52807}"/>
              </a:ext>
            </a:extLst>
          </p:cNvPr>
          <p:cNvSpPr txBox="1"/>
          <p:nvPr/>
        </p:nvSpPr>
        <p:spPr>
          <a:xfrm>
            <a:off x="9601200" y="2969567"/>
            <a:ext cx="250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 &lt;- </a:t>
            </a:r>
            <a:r>
              <a:rPr lang="en-US" sz="2400" i="1" dirty="0" err="1"/>
              <a:t>V</a:t>
            </a:r>
            <a:r>
              <a:rPr lang="en-US" sz="2400" dirty="0" err="1"/>
              <a:t>.ver</a:t>
            </a:r>
            <a:r>
              <a:rPr lang="en-US" sz="2400" dirty="0"/>
              <a:t>(</a:t>
            </a:r>
            <a:r>
              <a:rPr lang="en-US" sz="2400" dirty="0" err="1"/>
              <a:t>pk,R,c,z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0739155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60705</TotalTime>
  <Words>1557</Words>
  <Application>Microsoft Macintosh PowerPoint</Application>
  <PresentationFormat>Widescreen</PresentationFormat>
  <Paragraphs>264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MyTheme</vt:lpstr>
      <vt:lpstr>CS 6831 Designing Secure Cryptography</vt:lpstr>
      <vt:lpstr>Administrative logistics</vt:lpstr>
      <vt:lpstr>(Variant of) Schnorr signatures</vt:lpstr>
      <vt:lpstr>Fragility of Schnorr signatures</vt:lpstr>
      <vt:lpstr>Schnorr sigma protocol</vt:lpstr>
      <vt:lpstr>Fiat-Shamir transform</vt:lpstr>
      <vt:lpstr>Analysis: game plan</vt:lpstr>
      <vt:lpstr>ID protocols</vt:lpstr>
      <vt:lpstr>ID protocols</vt:lpstr>
      <vt:lpstr>ID security under passive attack</vt:lpstr>
      <vt:lpstr>Schnorr is honest-verifier zero-knowledge</vt:lpstr>
      <vt:lpstr>Rewinding trick</vt:lpstr>
      <vt:lpstr>PowerPoint Presentation</vt:lpstr>
      <vt:lpstr>PowerPoint Presentation</vt:lpstr>
      <vt:lpstr>PowerPoint Presentation</vt:lpstr>
      <vt:lpstr>PowerPoint Presentation</vt:lpstr>
      <vt:lpstr>Analysis: game plan</vt:lpstr>
      <vt:lpstr>Fiat-Shamir transform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1120</cp:revision>
  <cp:lastPrinted>2019-01-23T18:40:35Z</cp:lastPrinted>
  <dcterms:created xsi:type="dcterms:W3CDTF">2017-09-22T05:03:35Z</dcterms:created>
  <dcterms:modified xsi:type="dcterms:W3CDTF">2019-04-15T17:49:22Z</dcterms:modified>
</cp:coreProperties>
</file>